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2"/>
  </p:notesMasterIdLst>
  <p:sldIdLst>
    <p:sldId id="270" r:id="rId2"/>
    <p:sldId id="272" r:id="rId3"/>
    <p:sldId id="267" r:id="rId4"/>
    <p:sldId id="273" r:id="rId5"/>
    <p:sldId id="269" r:id="rId6"/>
    <p:sldId id="274" r:id="rId7"/>
    <p:sldId id="277" r:id="rId8"/>
    <p:sldId id="278" r:id="rId9"/>
    <p:sldId id="279" r:id="rId10"/>
    <p:sldId id="281" r:id="rId11"/>
    <p:sldId id="261" r:id="rId12"/>
    <p:sldId id="262" r:id="rId13"/>
    <p:sldId id="263" r:id="rId14"/>
    <p:sldId id="264" r:id="rId15"/>
    <p:sldId id="265" r:id="rId16"/>
    <p:sldId id="257" r:id="rId17"/>
    <p:sldId id="266" r:id="rId18"/>
    <p:sldId id="276" r:id="rId19"/>
    <p:sldId id="283" r:id="rId20"/>
    <p:sldId id="282" r:id="rId21"/>
  </p:sldIdLst>
  <p:sldSz cx="9144000" cy="6858000" type="screen4x3"/>
  <p:notesSz cx="6858000" cy="9144000"/>
  <p:photoAlbum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rminka" initials="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6057" autoAdjust="0"/>
  </p:normalViewPr>
  <p:slideViewPr>
    <p:cSldViewPr>
      <p:cViewPr varScale="1">
        <p:scale>
          <a:sx n="108" d="100"/>
          <a:sy n="108" d="100"/>
        </p:scale>
        <p:origin x="10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5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BAB41-5BD8-462C-9270-34A8FEA2DFB2}" type="datetimeFigureOut">
              <a:rPr lang="sr-Latn-CS" smtClean="0"/>
              <a:pPr/>
              <a:t>8.6.2016.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DBE43-DF68-47F3-A436-3146962C274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7098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DBE43-DF68-47F3-A436-3146962C2742}" type="slidenum">
              <a:rPr lang="bs-Latn-BA" smtClean="0"/>
              <a:pPr/>
              <a:t>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24143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DBE43-DF68-47F3-A436-3146962C2742}" type="slidenum">
              <a:rPr lang="bs-Latn-BA" smtClean="0"/>
              <a:pPr/>
              <a:t>11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615357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DBE43-DF68-47F3-A436-3146962C2742}" type="slidenum">
              <a:rPr lang="bs-Latn-BA" smtClean="0"/>
              <a:pPr/>
              <a:t>12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44672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DBE43-DF68-47F3-A436-3146962C2742}" type="slidenum">
              <a:rPr lang="bs-Latn-BA" smtClean="0"/>
              <a:pPr/>
              <a:t>13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95258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DBE43-DF68-47F3-A436-3146962C2742}" type="slidenum">
              <a:rPr lang="bs-Latn-BA" smtClean="0"/>
              <a:pPr/>
              <a:t>14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43998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DBE43-DF68-47F3-A436-3146962C2742}" type="slidenum">
              <a:rPr lang="bs-Latn-BA" smtClean="0"/>
              <a:pPr/>
              <a:t>15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18865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DBE43-DF68-47F3-A436-3146962C2742}" type="slidenum">
              <a:rPr lang="bs-Latn-BA" smtClean="0"/>
              <a:pPr/>
              <a:t>16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998737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DBE43-DF68-47F3-A436-3146962C2742}" type="slidenum">
              <a:rPr lang="bs-Latn-BA" smtClean="0"/>
              <a:pPr/>
              <a:t>17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71484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119D-443B-4E44-8873-A23475EB288E}" type="datetimeFigureOut">
              <a:rPr lang="sr-Latn-CS" smtClean="0"/>
              <a:pPr/>
              <a:t>8.6.2016.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E0EC-694F-4F9D-B649-4A11978B03F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119D-443B-4E44-8873-A23475EB288E}" type="datetimeFigureOut">
              <a:rPr lang="sr-Latn-CS" smtClean="0"/>
              <a:pPr/>
              <a:t>8.6.2016.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E0EC-694F-4F9D-B649-4A11978B03F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119D-443B-4E44-8873-A23475EB288E}" type="datetimeFigureOut">
              <a:rPr lang="sr-Latn-CS" smtClean="0"/>
              <a:pPr/>
              <a:t>8.6.2016.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E0EC-694F-4F9D-B649-4A11978B03F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119D-443B-4E44-8873-A23475EB288E}" type="datetimeFigureOut">
              <a:rPr lang="sr-Latn-CS" smtClean="0"/>
              <a:pPr/>
              <a:t>8.6.2016.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E0EC-694F-4F9D-B649-4A11978B03F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119D-443B-4E44-8873-A23475EB288E}" type="datetimeFigureOut">
              <a:rPr lang="sr-Latn-CS" smtClean="0"/>
              <a:pPr/>
              <a:t>8.6.2016.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E0EC-694F-4F9D-B649-4A11978B03F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119D-443B-4E44-8873-A23475EB288E}" type="datetimeFigureOut">
              <a:rPr lang="sr-Latn-CS" smtClean="0"/>
              <a:pPr/>
              <a:t>8.6.2016.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E0EC-694F-4F9D-B649-4A11978B03F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119D-443B-4E44-8873-A23475EB288E}" type="datetimeFigureOut">
              <a:rPr lang="sr-Latn-CS" smtClean="0"/>
              <a:pPr/>
              <a:t>8.6.2016.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E0EC-694F-4F9D-B649-4A11978B03F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119D-443B-4E44-8873-A23475EB288E}" type="datetimeFigureOut">
              <a:rPr lang="sr-Latn-CS" smtClean="0"/>
              <a:pPr/>
              <a:t>8.6.2016.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E0EC-694F-4F9D-B649-4A11978B03F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119D-443B-4E44-8873-A23475EB288E}" type="datetimeFigureOut">
              <a:rPr lang="sr-Latn-CS" smtClean="0"/>
              <a:pPr/>
              <a:t>8.6.2016.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E0EC-694F-4F9D-B649-4A11978B03F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119D-443B-4E44-8873-A23475EB288E}" type="datetimeFigureOut">
              <a:rPr lang="sr-Latn-CS" smtClean="0"/>
              <a:pPr/>
              <a:t>8.6.2016.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E0EC-694F-4F9D-B649-4A11978B03F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119D-443B-4E44-8873-A23475EB288E}" type="datetimeFigureOut">
              <a:rPr lang="sr-Latn-CS" smtClean="0"/>
              <a:pPr/>
              <a:t>8.6.2016.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E0EC-694F-4F9D-B649-4A11978B03F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6119D-443B-4E44-8873-A23475EB288E}" type="datetimeFigureOut">
              <a:rPr lang="sr-Latn-CS" smtClean="0"/>
              <a:pPr/>
              <a:t>8.6.2016.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6E0EC-694F-4F9D-B649-4A11978B03F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slow" advClick="0" advTm="2000"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32656"/>
            <a:ext cx="6453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4400" b="1" dirty="0" smtClean="0">
                <a:latin typeface="Century Gothic" pitchFamily="34" charset="0"/>
              </a:rPr>
              <a:t>OBRAZOVANJE ZA MIR</a:t>
            </a:r>
            <a:endParaRPr lang="bs-Latn-BA" sz="4400" b="1" dirty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492896"/>
            <a:ext cx="1872208" cy="23042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2800" dirty="0" smtClean="0">
                <a:solidFill>
                  <a:schemeClr val="tx1"/>
                </a:solidFill>
                <a:latin typeface="Century Gothic" pitchFamily="34" charset="0"/>
              </a:rPr>
              <a:t>Učenje </a:t>
            </a:r>
            <a:r>
              <a:rPr lang="bs-Latn-BA" sz="2800" b="1" dirty="0" smtClean="0">
                <a:solidFill>
                  <a:schemeClr val="tx1"/>
                </a:solidFill>
                <a:latin typeface="Century Gothic" pitchFamily="34" charset="0"/>
              </a:rPr>
              <a:t>da se </a:t>
            </a:r>
          </a:p>
          <a:p>
            <a:pPr algn="ctr"/>
            <a:r>
              <a:rPr lang="bs-Latn-BA" sz="2800" b="1" dirty="0" smtClean="0">
                <a:solidFill>
                  <a:schemeClr val="tx1"/>
                </a:solidFill>
                <a:latin typeface="Century Gothic" pitchFamily="34" charset="0"/>
              </a:rPr>
              <a:t>živi zajedno</a:t>
            </a:r>
            <a:endParaRPr lang="bs-Latn-BA" sz="2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68" y="2492896"/>
            <a:ext cx="1944216" cy="23042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2800" dirty="0" smtClean="0">
                <a:solidFill>
                  <a:schemeClr val="tx1"/>
                </a:solidFill>
                <a:latin typeface="Century Gothic" pitchFamily="34" charset="0"/>
              </a:rPr>
              <a:t>Učenje </a:t>
            </a:r>
            <a:r>
              <a:rPr lang="bs-Latn-BA" sz="2800" b="1" dirty="0" smtClean="0">
                <a:solidFill>
                  <a:schemeClr val="tx1"/>
                </a:solidFill>
                <a:latin typeface="Century Gothic" pitchFamily="34" charset="0"/>
              </a:rPr>
              <a:t>u</a:t>
            </a:r>
          </a:p>
          <a:p>
            <a:pPr algn="ctr"/>
            <a:r>
              <a:rPr lang="bs-Latn-BA" sz="28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bs-Latn-BA" sz="2800" b="1" dirty="0" smtClean="0">
                <a:solidFill>
                  <a:schemeClr val="tx1"/>
                </a:solidFill>
                <a:latin typeface="Century Gothic" pitchFamily="34" charset="0"/>
              </a:rPr>
              <a:t>cilju sticanja</a:t>
            </a:r>
          </a:p>
          <a:p>
            <a:pPr algn="ctr"/>
            <a:r>
              <a:rPr lang="bs-Latn-BA" sz="2800" b="1" dirty="0" smtClean="0">
                <a:solidFill>
                  <a:schemeClr val="tx1"/>
                </a:solidFill>
                <a:latin typeface="Century Gothic" pitchFamily="34" charset="0"/>
              </a:rPr>
              <a:t>znanja</a:t>
            </a:r>
            <a:endParaRPr lang="bs-Latn-BA" sz="2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4008" y="2492896"/>
            <a:ext cx="1944216" cy="23042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2800" dirty="0" smtClean="0">
                <a:solidFill>
                  <a:schemeClr val="tx1"/>
                </a:solidFill>
                <a:latin typeface="Century Gothic" pitchFamily="34" charset="0"/>
              </a:rPr>
              <a:t>Učenje </a:t>
            </a:r>
            <a:r>
              <a:rPr lang="bs-Latn-BA" sz="2800" b="1" dirty="0" smtClean="0">
                <a:solidFill>
                  <a:schemeClr val="tx1"/>
                </a:solidFill>
                <a:latin typeface="Century Gothic" pitchFamily="34" charset="0"/>
              </a:rPr>
              <a:t>kako</a:t>
            </a:r>
            <a:r>
              <a:rPr lang="bs-Latn-BA" sz="28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bs-Latn-BA" sz="2800" b="1" dirty="0" smtClean="0">
                <a:solidFill>
                  <a:schemeClr val="tx1"/>
                </a:solidFill>
                <a:latin typeface="Century Gothic" pitchFamily="34" charset="0"/>
              </a:rPr>
              <a:t>da se </a:t>
            </a:r>
          </a:p>
          <a:p>
            <a:pPr algn="ctr"/>
            <a:r>
              <a:rPr lang="bs-Latn-BA" sz="2800" b="1" dirty="0" smtClean="0">
                <a:solidFill>
                  <a:schemeClr val="tx1"/>
                </a:solidFill>
                <a:latin typeface="Century Gothic" pitchFamily="34" charset="0"/>
              </a:rPr>
              <a:t>djeluje</a:t>
            </a:r>
            <a:endParaRPr lang="bs-Latn-BA" sz="2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4248" y="2492896"/>
            <a:ext cx="1944216" cy="23042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2800" b="1" dirty="0" smtClean="0">
                <a:solidFill>
                  <a:schemeClr val="tx1"/>
                </a:solidFill>
                <a:latin typeface="Century Gothic" pitchFamily="34" charset="0"/>
              </a:rPr>
              <a:t>Učenje za cijeli život</a:t>
            </a:r>
            <a:endParaRPr lang="bs-Latn-BA" sz="2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395536" y="1556792"/>
            <a:ext cx="8352928" cy="936104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 sz="2400" dirty="0" smtClean="0"/>
          </a:p>
          <a:p>
            <a:pPr algn="ctr"/>
            <a:endParaRPr lang="bs-Latn-BA" sz="2400" dirty="0" smtClean="0"/>
          </a:p>
          <a:p>
            <a:pPr algn="ctr"/>
            <a:endParaRPr lang="bs-Latn-B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571612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               Učenje od kolijevke pa do groba</a:t>
            </a:r>
          </a:p>
          <a:p>
            <a:r>
              <a:rPr lang="bs-Latn-BA" sz="2800" b="1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                      Obrazovanje za 21.vijek</a:t>
            </a:r>
            <a:endParaRPr lang="bs-Latn-BA" sz="2800" b="1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C:\Users\Nerminka\Desktop\UNESC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33256"/>
            <a:ext cx="1619672" cy="1124744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786050" y="5056121"/>
            <a:ext cx="6072198" cy="156966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-UNESCO je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svjetska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organizacija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za</a:t>
            </a:r>
            <a:r>
              <a:rPr lang="en-US" sz="1600" i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obrazovanje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nauku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kulturu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komunikacije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među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najvažnijim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je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međunarodnim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organizacijama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koje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se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bave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MIROVNIM ODGOJEM.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-Ova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organizacija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je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objavila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izvještaj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o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obrazovanju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za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21.vijek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proglasila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ga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„OBRAZOVANJEM ZA MIR“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a </a:t>
            </a:r>
            <a:r>
              <a:rPr kumimoji="0" lang="en-US" sz="16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što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se </a:t>
            </a:r>
            <a:r>
              <a:rPr kumimoji="0" lang="en-US" sz="16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aktivno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provodi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i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sz="1600" i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u MSŠ – </a:t>
            </a:r>
            <a:r>
              <a:rPr kumimoji="0" lang="en-US" sz="16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Maglaj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erminka\Desktop\Slike 01.06\IMG_20160602_160127.jpg"/>
          <p:cNvPicPr/>
          <p:nvPr/>
        </p:nvPicPr>
        <p:blipFill>
          <a:blip r:embed="rId2" cstate="print"/>
          <a:srcRect l="15064" t="18269" r="24038" b="7813"/>
          <a:stretch>
            <a:fillRect/>
          </a:stretch>
        </p:blipFill>
        <p:spPr bwMode="auto">
          <a:xfrm rot="10800000">
            <a:off x="3143240" y="2000240"/>
            <a:ext cx="142876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nerminka\Desktop\Slike 01.06\IMG_20160602_160136.jpg"/>
          <p:cNvPicPr/>
          <p:nvPr/>
        </p:nvPicPr>
        <p:blipFill>
          <a:blip r:embed="rId3" cstate="print"/>
          <a:srcRect l="23397" r="19872"/>
          <a:stretch>
            <a:fillRect/>
          </a:stretch>
        </p:blipFill>
        <p:spPr bwMode="auto">
          <a:xfrm rot="10800000">
            <a:off x="7643834" y="2000240"/>
            <a:ext cx="128588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nerminka\Desktop\Slike 01.06\IMG_20160602_160150.jpg"/>
          <p:cNvPicPr/>
          <p:nvPr/>
        </p:nvPicPr>
        <p:blipFill>
          <a:blip r:embed="rId4" cstate="print"/>
          <a:srcRect l="26611" r="17604"/>
          <a:stretch>
            <a:fillRect/>
          </a:stretch>
        </p:blipFill>
        <p:spPr bwMode="auto">
          <a:xfrm rot="10800000">
            <a:off x="285720" y="2000240"/>
            <a:ext cx="135732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nerminka\Desktop\Slike 01.06\IMG_20160602_160217.jpg"/>
          <p:cNvPicPr/>
          <p:nvPr/>
        </p:nvPicPr>
        <p:blipFill>
          <a:blip r:embed="rId5" cstate="print"/>
          <a:srcRect l="20546" r="15501"/>
          <a:stretch>
            <a:fillRect/>
          </a:stretch>
        </p:blipFill>
        <p:spPr bwMode="auto">
          <a:xfrm rot="10800000">
            <a:off x="4714876" y="2000240"/>
            <a:ext cx="121444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nerminka\Desktop\Slike 01.06\IMG_20160602_160226.jpg"/>
          <p:cNvPicPr/>
          <p:nvPr/>
        </p:nvPicPr>
        <p:blipFill>
          <a:blip r:embed="rId6" cstate="print"/>
          <a:srcRect l="26603" r="18590" b="2043"/>
          <a:stretch>
            <a:fillRect/>
          </a:stretch>
        </p:blipFill>
        <p:spPr bwMode="auto">
          <a:xfrm rot="10800000">
            <a:off x="6143636" y="2000240"/>
            <a:ext cx="1285884" cy="4071966"/>
          </a:xfrm>
          <a:prstGeom prst="rect">
            <a:avLst/>
          </a:prstGeom>
          <a:noFill/>
        </p:spPr>
      </p:pic>
      <p:pic>
        <p:nvPicPr>
          <p:cNvPr id="9" name="Picture 8" descr="C:\Users\nerminka\Desktop\Slike 01.06\IMG_20160602_160233.jpg"/>
          <p:cNvPicPr/>
          <p:nvPr/>
        </p:nvPicPr>
        <p:blipFill>
          <a:blip r:embed="rId7" cstate="print"/>
          <a:srcRect l="31891" t="3966" r="3045" b="4447"/>
          <a:stretch>
            <a:fillRect/>
          </a:stretch>
        </p:blipFill>
        <p:spPr bwMode="auto">
          <a:xfrm rot="10800000">
            <a:off x="1714480" y="2000240"/>
            <a:ext cx="135732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nerminka\Desktop\Slike 01.06\IMG_20160602_160115.jpg"/>
          <p:cNvPicPr/>
          <p:nvPr/>
        </p:nvPicPr>
        <p:blipFill>
          <a:blip r:embed="rId8" cstate="print"/>
          <a:srcRect t="22650" b="13248"/>
          <a:stretch>
            <a:fillRect/>
          </a:stretch>
        </p:blipFill>
        <p:spPr bwMode="auto">
          <a:xfrm>
            <a:off x="285720" y="571480"/>
            <a:ext cx="4643470" cy="121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Users\nerminka\Desktop\Slike 01.06\IMG_20160602_160208.jpg"/>
          <p:cNvPicPr/>
          <p:nvPr/>
        </p:nvPicPr>
        <p:blipFill>
          <a:blip r:embed="rId9" cstate="print"/>
          <a:srcRect l="18011" t="2566" r="7842"/>
          <a:stretch>
            <a:fillRect/>
          </a:stretch>
        </p:blipFill>
        <p:spPr bwMode="auto">
          <a:xfrm rot="16200000">
            <a:off x="6322231" y="-821561"/>
            <a:ext cx="121444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857752" y="642918"/>
            <a:ext cx="58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357430"/>
            <a:ext cx="8712968" cy="3044180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071802" y="2643182"/>
            <a:ext cx="3031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Latn-BA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A67EE"/>
                </a:solidFill>
                <a:latin typeface="Book Antiqua" pitchFamily="18" charset="0"/>
              </a:rPr>
              <a:t>Tradicija</a:t>
            </a:r>
            <a:endParaRPr lang="bs-Latn-B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A67EE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8199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                                                MIR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                           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gradi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svaki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pojedinac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                           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Zato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krenimo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od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TRADICIJE,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                                        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j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tradicija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                                           MOST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između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čovjeka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civilizacije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5786454"/>
            <a:ext cx="6616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en-US" sz="2400" b="1" i="1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Nemoguće</a:t>
            </a:r>
            <a:r>
              <a:rPr lang="en-US" sz="2400" b="1" i="1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je </a:t>
            </a:r>
            <a:r>
              <a:rPr lang="en-US" sz="2400" b="1" i="1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razumjeti</a:t>
            </a:r>
            <a:r>
              <a:rPr lang="en-US" sz="2400" b="1" i="1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vlastitu</a:t>
            </a:r>
            <a:r>
              <a:rPr lang="en-US" sz="2400" b="1" i="1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tradiciju</a:t>
            </a:r>
            <a:endParaRPr lang="en-US" sz="2400" b="1" i="1" dirty="0" smtClean="0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en-US" sz="2400" b="1" i="1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en-US" sz="2400" b="1" i="1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ako</a:t>
            </a:r>
            <a:r>
              <a:rPr lang="en-US" sz="2400" b="1" i="1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ju</a:t>
            </a:r>
            <a:r>
              <a:rPr lang="en-US" sz="2400" b="1" i="1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ne </a:t>
            </a:r>
            <a:r>
              <a:rPr lang="en-US" sz="2400" b="1" i="1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povežemo</a:t>
            </a:r>
            <a:r>
              <a:rPr lang="en-US" sz="2400" b="1" i="1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sa</a:t>
            </a:r>
            <a:r>
              <a:rPr lang="en-US" sz="2400" b="1" i="1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ostalim</a:t>
            </a:r>
            <a:r>
              <a:rPr lang="en-US" sz="2400" b="1" i="1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!”</a:t>
            </a:r>
            <a:endParaRPr lang="en-US" sz="2400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 advClick="0" advTm="2000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71637551Ub62EV.jpg"/>
          <p:cNvPicPr>
            <a:picLocks noChangeAspect="1"/>
          </p:cNvPicPr>
          <p:nvPr/>
        </p:nvPicPr>
        <p:blipFill>
          <a:blip r:embed="rId3" cstate="print"/>
          <a:srcRect b="657"/>
          <a:stretch>
            <a:fillRect/>
          </a:stretch>
        </p:blipFill>
        <p:spPr>
          <a:xfrm>
            <a:off x="0" y="0"/>
            <a:ext cx="9459310" cy="7429528"/>
          </a:xfrm>
          <a:prstGeom prst="rect">
            <a:avLst/>
          </a:prstGeom>
        </p:spPr>
      </p:pic>
      <p:pic>
        <p:nvPicPr>
          <p:cNvPr id="2" name="Picture 1" descr="1234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3" y="2285992"/>
            <a:ext cx="8964487" cy="280831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987824" y="3212976"/>
            <a:ext cx="3031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Latn-BA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Historija</a:t>
            </a:r>
            <a:endParaRPr lang="bs-Latn-B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37983"/>
            <a:ext cx="94297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HISTORIJA je VODIĆ   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istinama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davne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prošlosti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koji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nam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objašnjava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sadašnjost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gradi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MOST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budućnosti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u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pravcu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JEDINSTVA SVIJETA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74711"/>
            <a:ext cx="3898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1271637551Ub62EV.jpg"/>
          <p:cNvPicPr>
            <a:picLocks noChangeAspect="1"/>
          </p:cNvPicPr>
          <p:nvPr/>
        </p:nvPicPr>
        <p:blipFill>
          <a:blip r:embed="rId3" cstate="print"/>
          <a:srcRect l="58906" b="88538"/>
          <a:stretch>
            <a:fillRect/>
          </a:stretch>
        </p:blipFill>
        <p:spPr>
          <a:xfrm>
            <a:off x="6357950" y="6608822"/>
            <a:ext cx="3071834" cy="785818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060848"/>
            <a:ext cx="8712968" cy="2736304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14415" y="4000504"/>
            <a:ext cx="6400800" cy="1752600"/>
          </a:xfrm>
        </p:spPr>
        <p:txBody>
          <a:bodyPr/>
          <a:lstStyle/>
          <a:p>
            <a:r>
              <a:rPr lang="bs-Latn-BA" sz="4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  <a:r>
              <a:rPr lang="bs-Latn-BA" sz="4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ultura</a:t>
            </a:r>
            <a:endParaRPr lang="bs-Latn-BA" sz="4400" i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3714744" y="2857496"/>
            <a:ext cx="5214975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i="1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 Antiqua" pitchFamily="18" charset="0"/>
              </a:rPr>
              <a:t>   </a:t>
            </a:r>
            <a:r>
              <a:rPr kumimoji="0" lang="bs-Latn-BA" sz="4400" i="1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 Antiqua" pitchFamily="18" charset="0"/>
              </a:rPr>
              <a:t>Umjetnost</a:t>
            </a:r>
            <a:endParaRPr kumimoji="0" lang="bs-Latn-BA" sz="4400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ook Antiqu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34" y="3643314"/>
            <a:ext cx="25699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s-Latn-BA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Muzika</a:t>
            </a:r>
            <a:endParaRPr lang="bs-Latn-B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4777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uzika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umjetnost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trebaju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pomoći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spajanju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ljudi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iz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RAZLIČITIH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kulturnih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sredina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.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Trebali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bi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izgraditi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porušene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MOSTOVE,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one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prave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one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među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srcima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ljudi,jer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ljubav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muzika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ne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poznaju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granice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2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5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76872"/>
            <a:ext cx="8712968" cy="28083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71671" y="3143247"/>
            <a:ext cx="4572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s-Latn-BA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Jezik</a:t>
            </a:r>
            <a:endParaRPr lang="bs-Latn-B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450912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800" b="1" dirty="0" smtClean="0">
                <a:latin typeface="Bookman Old Style" pitchFamily="18" charset="0"/>
              </a:rPr>
              <a:t>PEACE</a:t>
            </a:r>
            <a:endParaRPr lang="bs-Latn-BA" sz="2800" b="1" dirty="0">
              <a:latin typeface="Bookman Old Style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9042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Velika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različitost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u JEZICIMA ne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spriječava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nas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u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zajedništvu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komunikacijama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razumjevanju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UNIVERZALNIH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vrijednosti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kao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što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MIR-ŠALOM- SELAM –PEAC   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2000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OOO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3116"/>
            <a:ext cx="8640960" cy="28083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00496" y="3714752"/>
            <a:ext cx="22557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Latn-BA" sz="66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Sport</a:t>
            </a:r>
            <a:endParaRPr lang="en-US" sz="6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52120" y="1484784"/>
            <a:ext cx="4104456" cy="1729894"/>
          </a:xfrm>
        </p:spPr>
        <p:txBody>
          <a:bodyPr>
            <a:normAutofit/>
          </a:bodyPr>
          <a:lstStyle/>
          <a:p>
            <a:r>
              <a:rPr lang="bs-Latn-BA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ook Antiqua" pitchFamily="18" charset="0"/>
              </a:rPr>
              <a:t>Fair play</a:t>
            </a:r>
            <a:endParaRPr lang="bs-Latn-BA" sz="2400" b="1" dirty="0">
              <a:solidFill>
                <a:schemeClr val="accent1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149417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Kroz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sport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učimo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o FER-PLEJ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ponašanju,poštivanju</a:t>
            </a:r>
            <a:r>
              <a:rPr lang="en-US" sz="24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protivnika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prihvatanju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DRUGOG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DRUGAČIJEG.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Ali  SPORT je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univerzalni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jezik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sporazumjevanja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svih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naroda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kojim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se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mogu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prenijeti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PORUKE MIRA!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2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ansk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466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 descr="IOOO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412776"/>
            <a:ext cx="2952328" cy="864096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Picture 2" descr="12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2348880"/>
            <a:ext cx="2880320" cy="899128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 descr="5151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2348880"/>
            <a:ext cx="3312368" cy="879348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glow rad="139700">
              <a:schemeClr val="tx1"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Picture 4" descr="1234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3356992"/>
            <a:ext cx="2808312" cy="86409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7" name="Picture 6" descr="65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429000"/>
            <a:ext cx="2771800" cy="889808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glow rad="228600">
              <a:srgbClr val="92D050">
                <a:alpha val="40000"/>
              </a:srgb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-3204864" y="5949280"/>
            <a:ext cx="252028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bs-Latn-B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-1" y="5729840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MIR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htjeti,znači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graditi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MOSTOVE PRIJATELJSTVA,LJUBAVI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POVJERENJA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između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istoka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zapada,sjevera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juga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Između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tebe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mene,ČOVJEČANSTVA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NAS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72" y="4500570"/>
            <a:ext cx="1714512" cy="35719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645333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dirty="0" smtClean="0">
                <a:solidFill>
                  <a:schemeClr val="bg1"/>
                </a:solidFill>
              </a:rPr>
              <a:t>“Ne postoji put prema miru. Sam MIR je put.” </a:t>
            </a:r>
            <a:endParaRPr lang="bs-Latn-BA" sz="3200" dirty="0">
              <a:solidFill>
                <a:schemeClr val="bg1"/>
              </a:solidFill>
            </a:endParaRPr>
          </a:p>
        </p:txBody>
      </p:sp>
      <p:pic>
        <p:nvPicPr>
          <p:cNvPr id="4" name="Picture 3" descr="116112-stari-most-old-bridge-mostar-boznia-and-herzegov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21014" cy="717341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5786454"/>
            <a:ext cx="8229600" cy="1377834"/>
          </a:xfrm>
        </p:spPr>
        <p:txBody>
          <a:bodyPr/>
          <a:lstStyle/>
          <a:p>
            <a:r>
              <a:rPr lang="bs-Latn-BA" dirty="0" smtClean="0">
                <a:solidFill>
                  <a:schemeClr val="bg1"/>
                </a:solidFill>
                <a:latin typeface="Century Gothic" pitchFamily="34" charset="0"/>
              </a:rPr>
              <a:t>MIR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bs-Latn-BA" dirty="0" smtClean="0">
                <a:solidFill>
                  <a:schemeClr val="bg1"/>
                </a:solidFill>
                <a:latin typeface="Century Gothic" pitchFamily="34" charset="0"/>
              </a:rPr>
              <a:t>=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bs-Latn-BA" dirty="0" smtClean="0">
                <a:solidFill>
                  <a:schemeClr val="bg1"/>
                </a:solidFill>
                <a:latin typeface="Century Gothic" pitchFamily="34" charset="0"/>
              </a:rPr>
              <a:t>BUDUĆNOST</a:t>
            </a:r>
            <a:endParaRPr lang="bs-Latn-BA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857356" y="5500702"/>
            <a:ext cx="6000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Gradite</a:t>
            </a:r>
            <a:r>
              <a:rPr kumimoji="0" lang="en-US" sz="24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a </a:t>
            </a:r>
            <a:r>
              <a:rPr kumimoji="0" lang="en-US" sz="2400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nemojte</a:t>
            </a:r>
            <a:r>
              <a:rPr kumimoji="0" lang="en-US" sz="24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rušiti</a:t>
            </a:r>
            <a:r>
              <a:rPr kumimoji="0" lang="en-US" sz="24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MOSTOVE !</a:t>
            </a:r>
            <a:endParaRPr kumimoji="0" lang="en-US" sz="240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02.jpg"/>
          <p:cNvPicPr>
            <a:picLocks noChangeAspect="1"/>
          </p:cNvPicPr>
          <p:nvPr/>
        </p:nvPicPr>
        <p:blipFill>
          <a:blip r:embed="rId2" cstate="print">
            <a:lum bright="3000" contrast="12000"/>
          </a:blip>
          <a:srcRect l="10057" t="53125" r="463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lang="en-US" sz="3200" dirty="0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8586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Century Gothic" pitchFamily="34" charset="0"/>
              </a:rPr>
              <a:t>               </a:t>
            </a:r>
            <a:r>
              <a:rPr lang="en-US" sz="6600" b="1" dirty="0" smtClean="0">
                <a:solidFill>
                  <a:schemeClr val="bg1"/>
                </a:solidFill>
                <a:latin typeface="Century Gothic" pitchFamily="34" charset="0"/>
              </a:rPr>
              <a:t>MIR</a:t>
            </a:r>
            <a:r>
              <a:rPr lang="en-US" sz="6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r>
              <a:rPr lang="en-US" sz="6600" dirty="0" smtClean="0">
                <a:solidFill>
                  <a:schemeClr val="bg1"/>
                </a:solidFill>
                <a:latin typeface="Century Gothic" pitchFamily="34" charset="0"/>
              </a:rPr>
              <a:t>                 je</a:t>
            </a:r>
          </a:p>
          <a:p>
            <a:r>
              <a:rPr lang="en-US" sz="6600" dirty="0" smtClean="0">
                <a:solidFill>
                  <a:schemeClr val="bg1"/>
                </a:solidFill>
                <a:latin typeface="Century Gothic" pitchFamily="34" charset="0"/>
              </a:rPr>
              <a:t>       </a:t>
            </a:r>
            <a:r>
              <a:rPr lang="en-US" sz="6600" b="1" dirty="0" smtClean="0">
                <a:solidFill>
                  <a:schemeClr val="bg1"/>
                </a:solidFill>
                <a:latin typeface="Century Gothic" pitchFamily="34" charset="0"/>
              </a:rPr>
              <a:t>PRIJATELJSTVO</a:t>
            </a:r>
          </a:p>
          <a:p>
            <a:endParaRPr lang="en-US" sz="66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nerminka\Desktop\Slike 01.06\received_1220782777954304.jpeg"/>
          <p:cNvPicPr>
            <a:picLocks noChangeAspect="1" noChangeArrowheads="1"/>
          </p:cNvPicPr>
          <p:nvPr/>
        </p:nvPicPr>
        <p:blipFill>
          <a:blip r:embed="rId2" cstate="print"/>
          <a:srcRect t="19572" r="3452" b="26913"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28596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5400" b="1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PRIJATELJSTVO JE SREĆA!</a:t>
            </a:r>
            <a:endParaRPr lang="bs-Latn-BA" sz="54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02.jpg"/>
          <p:cNvPicPr>
            <a:picLocks noChangeAspect="1"/>
          </p:cNvPicPr>
          <p:nvPr/>
        </p:nvPicPr>
        <p:blipFill>
          <a:blip r:embed="rId2" cstate="print">
            <a:lum bright="3000" contrast="12000"/>
          </a:blip>
          <a:srcRect l="10057" t="53125" r="463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                  MIR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je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duhovni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rast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POJEDINCA, PORODICE 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čitavog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DRUŠTVA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                             </a:t>
            </a:r>
            <a:r>
              <a:rPr lang="en-US" sz="48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MIR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je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najviši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CILJ do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kojeg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se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trudimo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stići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svojim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                     DJELOVANJEM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Svoj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način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DJELOVANJA ZA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                   MIR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iskazujemo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gradeći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MOSTOVE 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prijateljstva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lang="en-US" sz="3200" dirty="0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erminka\Desktop\saraj eko\europaBA_2014112314492255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4282" y="51435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JU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Mješovita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srednja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škola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Maglaj</a:t>
            </a: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Sekcija”Obrazovanje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za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mir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”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Učenici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II5 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razreda</a:t>
            </a: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Voditelj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prof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Nerminka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Pirkić</a:t>
            </a: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22763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14346" y="5143512"/>
            <a:ext cx="83582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s-Latn-B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“Mostovi </a:t>
            </a:r>
            <a:r>
              <a:rPr lang="bs-Latn-B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Century Gothic" pitchFamily="34" charset="0"/>
              </a:rPr>
              <a:t>prijateljstva</a:t>
            </a:r>
            <a:r>
              <a:rPr lang="bs-Latn-B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”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04248" y="6072190"/>
            <a:ext cx="2779274" cy="785810"/>
          </a:xfrm>
        </p:spPr>
        <p:txBody>
          <a:bodyPr>
            <a:normAutofit/>
          </a:bodyPr>
          <a:lstStyle/>
          <a:p>
            <a:r>
              <a:rPr lang="bs-Latn-BA" sz="1600" dirty="0" smtClean="0">
                <a:solidFill>
                  <a:schemeClr val="bg1"/>
                </a:solidFill>
              </a:rPr>
              <a:t>Denmark</a:t>
            </a:r>
            <a:endParaRPr lang="bs-Latn-BA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2000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02.jpg"/>
          <p:cNvPicPr>
            <a:picLocks noChangeAspect="1"/>
          </p:cNvPicPr>
          <p:nvPr/>
        </p:nvPicPr>
        <p:blipFill>
          <a:blip r:embed="rId2" cstate="print">
            <a:lum bright="3000" contrast="12000"/>
          </a:blip>
          <a:srcRect l="10057" t="53125" r="463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Danska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po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svojoj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veličini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spada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u male  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države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Evrope,ali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velike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po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HUMANOSTI.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Danska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je NARODNI MOST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koji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spaja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SREDNJU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sa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SJEVERNOM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Evropom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MOST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preko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kojeg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prolaze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narodi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sa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sjevera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na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jug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obrnuto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Kopenhagen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,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glavni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grad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Kraljevine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Danske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predstavlja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privredni,kulturni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politički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centar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ove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zemlje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Zvanični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jezik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je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danski,a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religija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je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protestantska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         U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Danskoj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nema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nepismenih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lang="en-US" sz="3200" dirty="0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1026" name="Picture 2" descr="C:\Users\Nerminka\Desktop\img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7"/>
            <a:ext cx="4320480" cy="309634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27" name="Picture 3" descr="C:\Users\Nerminka\Desktop\vikinski_br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1440160" cy="20882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28" name="Picture 4" descr="C:\Users\Nerminka\Desktop\rune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139952" y="260648"/>
            <a:ext cx="3038475" cy="1428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C:\Users\Nerminka\Desktop\DatotekaDybboel-moel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188640"/>
            <a:ext cx="2232248" cy="16561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33" name="Picture 9" descr="C:\Users\Nerminka\Desktop\danska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780928"/>
            <a:ext cx="2736304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5" name="Picture 11" descr="C:\Users\Nerminka\Desktop\Christian_V_of_Denmar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88640"/>
            <a:ext cx="1296144" cy="180020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4" name="Picture 3" descr="C:\Users\Nerminka\Desktop\1-danska-kraljic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4581128"/>
            <a:ext cx="1476672" cy="20882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Picture 2" descr="C:\Users\Nerminka\Desktop\imgr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4553206"/>
            <a:ext cx="3456384" cy="21161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Picture 3" descr="C:\Users\Nerminka\Desktop\denmark-mermai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3" y="260648"/>
            <a:ext cx="1584177" cy="201622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6" name="Picture 2" descr="C:\Users\Nerminka\Desktop\imgre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4208" y="1268760"/>
            <a:ext cx="1152128" cy="15621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7" name="Picture 2" descr="C:\Users\Nerminka\Desktop\imgre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4365104"/>
            <a:ext cx="1584176" cy="23042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8" name="Picture 2" descr="C:\Users\Nerminka\Desktop\Oresund-Bridge-between-Denmark-and-Sweden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67744" y="4797152"/>
            <a:ext cx="1224136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995936" y="18448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 smtClean="0">
                <a:solidFill>
                  <a:schemeClr val="bg1"/>
                </a:solidFill>
              </a:rPr>
              <a:t>Copenhagen,Denmark</a:t>
            </a:r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02.jpg"/>
          <p:cNvPicPr>
            <a:picLocks noChangeAspect="1"/>
          </p:cNvPicPr>
          <p:nvPr/>
        </p:nvPicPr>
        <p:blipFill>
          <a:blip r:embed="rId2" cstate="print"/>
          <a:srcRect l="9961" t="53125" r="4559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-270508"/>
            <a:ext cx="91440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Danska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je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zemlja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HUMANIH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ljudi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koji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ovdje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prostoru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Maglaja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kod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tunela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Sikola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izgubili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živote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kako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bi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nama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pomogli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!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Desilo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se to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1.6.1993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godine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kada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je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konvoj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humanitarne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pomoći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ušao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nakon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blokade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u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Maglaj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Počelo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je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granatiranje,ratna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dejstva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stradanje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...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Među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stradalim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utemeljivačima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naše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budućnosti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dva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humanitarna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radnika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Danske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(Kolding).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Njihova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herojska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djela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samožrtvovanja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dostojna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poštovanja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vječni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podsjetnik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za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buduće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generacije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MIROVNI ODGOJ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nam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pomaže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razumijemo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DRUGE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DRUGAĆIJE,njihovu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tradiciju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kulturu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historiju,da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budemo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HUMANI,da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obnavljamo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stare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gradimo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nove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MOSTOVE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među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ljudima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narodima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erminka\Desktop\Slike 01.06\received_1220782734620975.jpeg"/>
          <p:cNvPicPr/>
          <p:nvPr/>
        </p:nvPicPr>
        <p:blipFill>
          <a:blip r:embed="rId2" cstate="print"/>
          <a:srcRect t="26377" b="5507"/>
          <a:stretch>
            <a:fillRect/>
          </a:stretch>
        </p:blipFill>
        <p:spPr bwMode="auto">
          <a:xfrm>
            <a:off x="0" y="1"/>
            <a:ext cx="4929190" cy="38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nerminka\Desktop\Slike 01.06\IMG_20160602_160115.jpg"/>
          <p:cNvPicPr/>
          <p:nvPr/>
        </p:nvPicPr>
        <p:blipFill>
          <a:blip r:embed="rId3" cstate="print">
            <a:lum bright="6000" contrast="-13000"/>
          </a:blip>
          <a:srcRect t="19231" b="13675"/>
          <a:stretch>
            <a:fillRect/>
          </a:stretch>
        </p:blipFill>
        <p:spPr bwMode="auto">
          <a:xfrm>
            <a:off x="2071670" y="785794"/>
            <a:ext cx="8572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nerminka\Desktop\Slike 01.06\received_1220782587954323.jpeg"/>
          <p:cNvPicPr>
            <a:picLocks noChangeAspect="1" noChangeArrowheads="1"/>
          </p:cNvPicPr>
          <p:nvPr/>
        </p:nvPicPr>
        <p:blipFill>
          <a:blip r:embed="rId4" cstate="print"/>
          <a:srcRect l="9102" t="1115" b="17333"/>
          <a:stretch>
            <a:fillRect/>
          </a:stretch>
        </p:blipFill>
        <p:spPr bwMode="auto">
          <a:xfrm>
            <a:off x="4500562" y="2928934"/>
            <a:ext cx="4643437" cy="392906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929190" y="428604"/>
            <a:ext cx="42148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2400" b="1" dirty="0" smtClean="0">
                <a:solidFill>
                  <a:srgbClr val="002060"/>
                </a:solidFill>
                <a:latin typeface="Century Gothic" pitchFamily="34" charset="0"/>
              </a:rPr>
              <a:t>Spomen obilježje danskim</a:t>
            </a:r>
            <a:endParaRPr lang="en-US" sz="24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Century Gothic" pitchFamily="34" charset="0"/>
              </a:rPr>
              <a:t>                </a:t>
            </a:r>
            <a:r>
              <a:rPr lang="en-US" sz="2400" b="1" dirty="0" err="1" smtClean="0">
                <a:solidFill>
                  <a:srgbClr val="002060"/>
                </a:solidFill>
                <a:latin typeface="Century Gothic" pitchFamily="34" charset="0"/>
              </a:rPr>
              <a:t>vojnicima</a:t>
            </a:r>
            <a:r>
              <a:rPr lang="bs-Latn-BA" sz="24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endParaRPr lang="en-US" sz="24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Century Gothic" pitchFamily="34" charset="0"/>
              </a:rPr>
              <a:t>                    </a:t>
            </a:r>
            <a:r>
              <a:rPr lang="bs-Latn-BA" sz="2400" dirty="0" smtClean="0">
                <a:solidFill>
                  <a:srgbClr val="002060"/>
                </a:solidFill>
                <a:latin typeface="Century Gothic" pitchFamily="34" charset="0"/>
              </a:rPr>
              <a:t/>
            </a:r>
            <a:br>
              <a:rPr lang="bs-Latn-BA" sz="2400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Century Gothic" pitchFamily="34" charset="0"/>
              </a:rPr>
              <a:t>        </a:t>
            </a:r>
            <a:r>
              <a:rPr lang="bs-Latn-BA" sz="2400" dirty="0" smtClean="0">
                <a:solidFill>
                  <a:srgbClr val="002060"/>
                </a:solidFill>
                <a:latin typeface="Century Gothic" pitchFamily="34" charset="0"/>
              </a:rPr>
              <a:t>Tunel Sikola - Maglaj</a:t>
            </a:r>
            <a:endParaRPr lang="en-US" sz="24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2862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s-Latn-BA" sz="2400" b="1" dirty="0" smtClean="0">
                <a:solidFill>
                  <a:srgbClr val="002060"/>
                </a:solidFill>
                <a:latin typeface="Century Gothic" pitchFamily="34" charset="0"/>
              </a:rPr>
              <a:t>Humanitarna misija 1.6.1993</a:t>
            </a:r>
            <a:r>
              <a:rPr lang="en-US" sz="2400" b="1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</a:p>
          <a:p>
            <a:pPr lvl="0" algn="ctr">
              <a:spcBef>
                <a:spcPct val="0"/>
              </a:spcBef>
              <a:defRPr/>
            </a:pPr>
            <a:endParaRPr lang="bs-Latn-BA" sz="24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bs-Latn-BA" sz="2400" dirty="0" smtClean="0">
                <a:solidFill>
                  <a:srgbClr val="002060"/>
                </a:solidFill>
                <a:latin typeface="Century Gothic" pitchFamily="34" charset="0"/>
              </a:rPr>
              <a:t>Jimmy Nyegeard (20 godina)</a:t>
            </a:r>
          </a:p>
          <a:p>
            <a:pPr lvl="0" algn="ctr">
              <a:spcBef>
                <a:spcPct val="0"/>
              </a:spcBef>
              <a:defRPr/>
            </a:pPr>
            <a:r>
              <a:rPr lang="bs-Latn-BA" sz="2400" dirty="0" smtClean="0">
                <a:solidFill>
                  <a:srgbClr val="002060"/>
                </a:solidFill>
                <a:latin typeface="Century Gothic" pitchFamily="34" charset="0"/>
              </a:rPr>
              <a:t>Niels Bromand (21 godina)</a:t>
            </a:r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rminka\Desktop\Slike 01.06\received_1220782787954303.jpeg"/>
          <p:cNvPicPr>
            <a:picLocks noChangeAspect="1" noChangeArrowheads="1"/>
          </p:cNvPicPr>
          <p:nvPr/>
        </p:nvPicPr>
        <p:blipFill>
          <a:blip r:embed="rId2" cstate="print"/>
          <a:srcRect t="19149" b="2837"/>
          <a:stretch>
            <a:fillRect/>
          </a:stretch>
        </p:blipFill>
        <p:spPr bwMode="auto">
          <a:xfrm>
            <a:off x="4684679" y="0"/>
            <a:ext cx="4459321" cy="3786191"/>
          </a:xfrm>
          <a:prstGeom prst="rect">
            <a:avLst/>
          </a:prstGeom>
          <a:noFill/>
        </p:spPr>
      </p:pic>
      <p:pic>
        <p:nvPicPr>
          <p:cNvPr id="2051" name="Picture 3" descr="C:\Users\nerminka\Desktop\Slike 01.06\received_1220782801287635.jpeg"/>
          <p:cNvPicPr>
            <a:picLocks noChangeAspect="1" noChangeArrowheads="1"/>
          </p:cNvPicPr>
          <p:nvPr/>
        </p:nvPicPr>
        <p:blipFill>
          <a:blip r:embed="rId3" cstate="print"/>
          <a:srcRect l="2711" t="3063" b="3521"/>
          <a:stretch>
            <a:fillRect/>
          </a:stretch>
        </p:blipFill>
        <p:spPr bwMode="auto">
          <a:xfrm>
            <a:off x="0" y="3071811"/>
            <a:ext cx="4857751" cy="37861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857232"/>
            <a:ext cx="4738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Mi </a:t>
            </a:r>
            <a:r>
              <a:rPr lang="en-US" sz="2000" b="1" dirty="0" err="1" smtClean="0">
                <a:solidFill>
                  <a:srgbClr val="002060"/>
                </a:solidFill>
                <a:latin typeface="Century Gothic" pitchFamily="34" charset="0"/>
              </a:rPr>
              <a:t>gradimo</a:t>
            </a: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entury Gothic" pitchFamily="34" charset="0"/>
              </a:rPr>
              <a:t>mostove</a:t>
            </a: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Century Gothic" pitchFamily="34" charset="0"/>
              </a:rPr>
              <a:t>prijateljstva</a:t>
            </a:r>
            <a:r>
              <a:rPr lang="en-US" sz="2000" dirty="0" smtClean="0">
                <a:latin typeface="Century Gothic" pitchFamily="34" charset="0"/>
              </a:rPr>
              <a:t>!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42862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s-Latn-BA" sz="2400" b="1" dirty="0" smtClean="0">
                <a:solidFill>
                  <a:srgbClr val="002060"/>
                </a:solidFill>
                <a:latin typeface="Century Gothic" pitchFamily="34" charset="0"/>
              </a:rPr>
              <a:t>Zajedničko djelovanje </a:t>
            </a:r>
          </a:p>
          <a:p>
            <a:pPr lvl="0" algn="ctr">
              <a:spcBef>
                <a:spcPct val="0"/>
              </a:spcBef>
              <a:defRPr/>
            </a:pPr>
            <a:r>
              <a:rPr lang="bs-Latn-BA" sz="2400" dirty="0" smtClean="0">
                <a:solidFill>
                  <a:srgbClr val="002060"/>
                </a:solidFill>
                <a:latin typeface="Century Gothic" pitchFamily="34" charset="0"/>
              </a:rPr>
              <a:t>-prijateljstvo</a:t>
            </a:r>
          </a:p>
          <a:p>
            <a:pPr lvl="0" algn="ctr">
              <a:spcBef>
                <a:spcPct val="0"/>
              </a:spcBef>
              <a:defRPr/>
            </a:pPr>
            <a:r>
              <a:rPr lang="bs-Latn-BA" sz="2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            </a:t>
            </a:r>
            <a:r>
              <a:rPr lang="bs-Latn-BA" sz="2400" b="1" dirty="0" smtClean="0">
                <a:solidFill>
                  <a:srgbClr val="FF0000"/>
                </a:solidFill>
                <a:latin typeface="Century Gothic" pitchFamily="34" charset="0"/>
              </a:rPr>
              <a:t>-humanost    </a:t>
            </a:r>
          </a:p>
          <a:p>
            <a:pPr lvl="0" algn="ctr">
              <a:spcBef>
                <a:spcPct val="0"/>
              </a:spcBef>
              <a:defRPr/>
            </a:pPr>
            <a:r>
              <a:rPr lang="bs-Latn-BA" sz="2400" dirty="0" smtClean="0">
                <a:solidFill>
                  <a:srgbClr val="002060"/>
                </a:solidFill>
                <a:latin typeface="Century Gothic" pitchFamily="34" charset="0"/>
              </a:rPr>
              <a:t>                          -kultura mira</a:t>
            </a:r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erminka\Desktop\Slike 01.06\received_1220782811287634.jpeg"/>
          <p:cNvPicPr>
            <a:picLocks noChangeAspect="1" noChangeArrowheads="1"/>
          </p:cNvPicPr>
          <p:nvPr/>
        </p:nvPicPr>
        <p:blipFill>
          <a:blip r:embed="rId2" cstate="print"/>
          <a:srcRect t="22595" r="12280"/>
          <a:stretch>
            <a:fillRect/>
          </a:stretch>
        </p:blipFill>
        <p:spPr bwMode="auto">
          <a:xfrm>
            <a:off x="4429124" y="3214686"/>
            <a:ext cx="4714876" cy="3643314"/>
          </a:xfrm>
          <a:prstGeom prst="rect">
            <a:avLst/>
          </a:prstGeom>
          <a:noFill/>
        </p:spPr>
      </p:pic>
      <p:pic>
        <p:nvPicPr>
          <p:cNvPr id="3077" name="Picture 5" descr="C:\Users\nerminka\Desktop\Slike 01.06\received_1220782814620967.jpeg"/>
          <p:cNvPicPr>
            <a:picLocks noChangeAspect="1" noChangeArrowheads="1"/>
          </p:cNvPicPr>
          <p:nvPr/>
        </p:nvPicPr>
        <p:blipFill>
          <a:blip r:embed="rId3" cstate="print"/>
          <a:srcRect l="6065" t="28040"/>
          <a:stretch>
            <a:fillRect/>
          </a:stretch>
        </p:blipFill>
        <p:spPr bwMode="auto">
          <a:xfrm>
            <a:off x="1" y="0"/>
            <a:ext cx="4714876" cy="3286124"/>
          </a:xfrm>
          <a:prstGeom prst="rect">
            <a:avLst/>
          </a:prstGeom>
          <a:noFill/>
        </p:spPr>
      </p:pic>
      <p:pic>
        <p:nvPicPr>
          <p:cNvPr id="1027" name="Picture 3" descr="C:\Users\nerminka\Desktop\Slike 01.06\received_1220782774620971.jpeg"/>
          <p:cNvPicPr>
            <a:picLocks noChangeAspect="1" noChangeArrowheads="1"/>
          </p:cNvPicPr>
          <p:nvPr/>
        </p:nvPicPr>
        <p:blipFill>
          <a:blip r:embed="rId4" cstate="print"/>
          <a:srcRect l="11276" r="10181" b="36170"/>
          <a:stretch>
            <a:fillRect/>
          </a:stretch>
        </p:blipFill>
        <p:spPr bwMode="auto">
          <a:xfrm>
            <a:off x="5000628" y="285728"/>
            <a:ext cx="3857652" cy="271466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5720" y="4143380"/>
            <a:ext cx="428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 </a:t>
            </a:r>
            <a:r>
              <a:rPr lang="bs-Latn-BA" b="1" dirty="0" smtClean="0">
                <a:solidFill>
                  <a:srgbClr val="002060"/>
                </a:solidFill>
                <a:latin typeface="Century Gothic" pitchFamily="34" charset="0"/>
              </a:rPr>
              <a:t>Spomen obilježje danskim</a:t>
            </a:r>
            <a:endParaRPr lang="en-US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              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vojnicima</a:t>
            </a:r>
            <a:r>
              <a:rPr lang="bs-Latn-BA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endParaRPr lang="en-US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                   </a:t>
            </a:r>
            <a:r>
              <a:rPr lang="bs-Latn-BA" dirty="0" smtClean="0">
                <a:solidFill>
                  <a:srgbClr val="002060"/>
                </a:solidFill>
                <a:latin typeface="Century Gothic" pitchFamily="34" charset="0"/>
              </a:rPr>
              <a:t/>
            </a:r>
            <a:br>
              <a:rPr lang="bs-Latn-BA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Century Gothic" pitchFamily="34" charset="0"/>
              </a:rPr>
              <a:t>        </a:t>
            </a:r>
            <a:r>
              <a:rPr lang="bs-Latn-BA" dirty="0" smtClean="0">
                <a:solidFill>
                  <a:srgbClr val="002060"/>
                </a:solidFill>
                <a:latin typeface="Century Gothic" pitchFamily="34" charset="0"/>
              </a:rPr>
              <a:t>Tunel Sikola – Maglaj</a:t>
            </a:r>
            <a:r>
              <a:rPr lang="en-US" dirty="0" smtClean="0">
                <a:solidFill>
                  <a:srgbClr val="002060"/>
                </a:solidFill>
                <a:latin typeface="Century Gothic" pitchFamily="34" charset="0"/>
              </a:rPr>
              <a:t>  </a:t>
            </a:r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</TotalTime>
  <Words>590</Words>
  <Application>Microsoft Office PowerPoint</Application>
  <PresentationFormat>On-screen Show (4:3)</PresentationFormat>
  <Paragraphs>106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Book Antiqua</vt:lpstr>
      <vt:lpstr>Bookman Old Style</vt:lpstr>
      <vt:lpstr>Calibri</vt:lpstr>
      <vt:lpstr>Century Gothic</vt:lpstr>
      <vt:lpstr>Times New Roman</vt:lpstr>
      <vt:lpstr>Office Theme</vt:lpstr>
      <vt:lpstr>PowerPoint Presentation</vt:lpstr>
      <vt:lpstr>PowerPoint Presentation</vt:lpstr>
      <vt:lpstr>Denmark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Fair play</vt:lpstr>
      <vt:lpstr>PowerPoint Presentation</vt:lpstr>
      <vt:lpstr>MIR = BUDUĆNOST</vt:lpstr>
      <vt:lpstr>PowerPoint Presentation</vt:lpstr>
      <vt:lpstr>PowerPoint Presentation</vt:lpstr>
      <vt:lpstr>PowerPoint Presentation</vt:lpstr>
    </vt:vector>
  </TitlesOfParts>
  <Company>00387624006852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EsNet STUDIO</dc:creator>
  <cp:lastModifiedBy>Goran Bubalo</cp:lastModifiedBy>
  <cp:revision>175</cp:revision>
  <dcterms:created xsi:type="dcterms:W3CDTF">2011-12-02T11:21:12Z</dcterms:created>
  <dcterms:modified xsi:type="dcterms:W3CDTF">2016-06-08T06:35:40Z</dcterms:modified>
</cp:coreProperties>
</file>